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One Little Font Bold" charset="1" panose="00000800000000000000"/>
      <p:regular r:id="rId36"/>
    </p:embeddedFont>
    <p:embeddedFont>
      <p:font typeface="Bobby Jones Soft" charset="1" panose="00000000000000000000"/>
      <p:regular r:id="rId37"/>
    </p:embeddedFont>
    <p:embeddedFont>
      <p:font typeface="Sniglet" charset="1" panose="04070505030100020000"/>
      <p:regular r:id="rId38"/>
    </p:embeddedFont>
    <p:embeddedFont>
      <p:font typeface="Shrikhand" charset="1" panose="02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kaggle.com/datasets/bravehart101/sample-supermarket-dataset" TargetMode="External" Type="http://schemas.openxmlformats.org/officeDocument/2006/relationships/hyperlink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89572">
            <a:off x="3524039" y="-1348401"/>
            <a:ext cx="10925468" cy="14399299"/>
          </a:xfrm>
          <a:custGeom>
            <a:avLst/>
            <a:gdLst/>
            <a:ahLst/>
            <a:cxnLst/>
            <a:rect r="r" b="b" t="t" l="l"/>
            <a:pathLst>
              <a:path h="14399299" w="10925468">
                <a:moveTo>
                  <a:pt x="0" y="0"/>
                </a:moveTo>
                <a:lnTo>
                  <a:pt x="10925468" y="0"/>
                </a:lnTo>
                <a:lnTo>
                  <a:pt x="10925468" y="14399299"/>
                </a:lnTo>
                <a:lnTo>
                  <a:pt x="0" y="14399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71007" y="4474084"/>
            <a:ext cx="5945986" cy="6841616"/>
          </a:xfrm>
          <a:custGeom>
            <a:avLst/>
            <a:gdLst/>
            <a:ahLst/>
            <a:cxnLst/>
            <a:rect r="r" b="b" t="t" l="l"/>
            <a:pathLst>
              <a:path h="6841616" w="5945986">
                <a:moveTo>
                  <a:pt x="0" y="0"/>
                </a:moveTo>
                <a:lnTo>
                  <a:pt x="5945986" y="0"/>
                </a:lnTo>
                <a:lnTo>
                  <a:pt x="5945986" y="6841616"/>
                </a:lnTo>
                <a:lnTo>
                  <a:pt x="0" y="684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50947" y="6172200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87567">
            <a:off x="10590776" y="6493688"/>
            <a:ext cx="3052433" cy="4114800"/>
          </a:xfrm>
          <a:custGeom>
            <a:avLst/>
            <a:gdLst/>
            <a:ahLst/>
            <a:cxnLst/>
            <a:rect r="r" b="b" t="t" l="l"/>
            <a:pathLst>
              <a:path h="4114800" w="3052433">
                <a:moveTo>
                  <a:pt x="0" y="0"/>
                </a:moveTo>
                <a:lnTo>
                  <a:pt x="3052434" y="0"/>
                </a:lnTo>
                <a:lnTo>
                  <a:pt x="3052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58964" y="5163409"/>
            <a:ext cx="3313173" cy="3066191"/>
          </a:xfrm>
          <a:custGeom>
            <a:avLst/>
            <a:gdLst/>
            <a:ahLst/>
            <a:cxnLst/>
            <a:rect r="r" b="b" t="t" l="l"/>
            <a:pathLst>
              <a:path h="3066191" w="3313173">
                <a:moveTo>
                  <a:pt x="0" y="0"/>
                </a:moveTo>
                <a:lnTo>
                  <a:pt x="3313173" y="0"/>
                </a:lnTo>
                <a:lnTo>
                  <a:pt x="3313173" y="3066191"/>
                </a:lnTo>
                <a:lnTo>
                  <a:pt x="0" y="30661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33791" y="489698"/>
            <a:ext cx="3153255" cy="2918195"/>
          </a:xfrm>
          <a:custGeom>
            <a:avLst/>
            <a:gdLst/>
            <a:ahLst/>
            <a:cxnLst/>
            <a:rect r="r" b="b" t="t" l="l"/>
            <a:pathLst>
              <a:path h="2918195" w="3153255">
                <a:moveTo>
                  <a:pt x="0" y="0"/>
                </a:moveTo>
                <a:lnTo>
                  <a:pt x="3153256" y="0"/>
                </a:lnTo>
                <a:lnTo>
                  <a:pt x="3153256" y="2918195"/>
                </a:lnTo>
                <a:lnTo>
                  <a:pt x="0" y="2918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61996" y="2599353"/>
            <a:ext cx="14164009" cy="187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18"/>
              </a:lnSpc>
            </a:pPr>
            <a:r>
              <a:rPr lang="en-US" sz="10941" b="true">
                <a:solidFill>
                  <a:srgbClr val="F3381E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SALES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1996" y="1169347"/>
            <a:ext cx="14164009" cy="187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18"/>
              </a:lnSpc>
            </a:pPr>
            <a:r>
              <a:rPr lang="en-US" sz="10941" b="true">
                <a:solidFill>
                  <a:srgbClr val="F3381E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SUPERMARKET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91885" y="9317041"/>
            <a:ext cx="5563892" cy="780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7"/>
              </a:lnSpc>
              <a:spcBef>
                <a:spcPct val="0"/>
              </a:spcBef>
            </a:pPr>
            <a:r>
              <a:rPr lang="en-US" sz="4519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Prerna Phulwaani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3653" y="4159095"/>
            <a:ext cx="4595344" cy="6886756"/>
          </a:xfrm>
          <a:custGeom>
            <a:avLst/>
            <a:gdLst/>
            <a:ahLst/>
            <a:cxnLst/>
            <a:rect r="r" b="b" t="t" l="l"/>
            <a:pathLst>
              <a:path h="6886756" w="4595344">
                <a:moveTo>
                  <a:pt x="0" y="0"/>
                </a:moveTo>
                <a:lnTo>
                  <a:pt x="4595344" y="0"/>
                </a:lnTo>
                <a:lnTo>
                  <a:pt x="4595344" y="6886755"/>
                </a:lnTo>
                <a:lnTo>
                  <a:pt x="0" y="68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67645" y="1810064"/>
            <a:ext cx="8692286" cy="6633587"/>
          </a:xfrm>
          <a:custGeom>
            <a:avLst/>
            <a:gdLst/>
            <a:ahLst/>
            <a:cxnLst/>
            <a:rect r="r" b="b" t="t" l="l"/>
            <a:pathLst>
              <a:path h="6633587" w="8692286">
                <a:moveTo>
                  <a:pt x="0" y="0"/>
                </a:moveTo>
                <a:lnTo>
                  <a:pt x="8692286" y="0"/>
                </a:lnTo>
                <a:lnTo>
                  <a:pt x="8692286" y="6633586"/>
                </a:lnTo>
                <a:lnTo>
                  <a:pt x="0" y="6633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19729" y="7514390"/>
            <a:ext cx="7610064" cy="2264900"/>
          </a:xfrm>
          <a:custGeom>
            <a:avLst/>
            <a:gdLst/>
            <a:ahLst/>
            <a:cxnLst/>
            <a:rect r="r" b="b" t="t" l="l"/>
            <a:pathLst>
              <a:path h="2264900" w="7610064">
                <a:moveTo>
                  <a:pt x="0" y="0"/>
                </a:moveTo>
                <a:lnTo>
                  <a:pt x="7610064" y="0"/>
                </a:lnTo>
                <a:lnTo>
                  <a:pt x="7610064" y="2264900"/>
                </a:lnTo>
                <a:lnTo>
                  <a:pt x="0" y="2264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4663" y="243814"/>
            <a:ext cx="15715086" cy="305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453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Compare average profit and average sales between Florida and Kentucky for the 'Furniture' category.</a:t>
            </a:r>
          </a:p>
          <a:p>
            <a:pPr algn="ctr">
              <a:lnSpc>
                <a:spcPts val="4835"/>
              </a:lnSpc>
            </a:pPr>
          </a:p>
          <a:p>
            <a:pPr algn="ctr">
              <a:lnSpc>
                <a:spcPts val="4835"/>
              </a:lnSpc>
            </a:pPr>
          </a:p>
          <a:p>
            <a:pPr algn="ctr">
              <a:lnSpc>
                <a:spcPts val="483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3653" y="4159095"/>
            <a:ext cx="4595344" cy="6886756"/>
          </a:xfrm>
          <a:custGeom>
            <a:avLst/>
            <a:gdLst/>
            <a:ahLst/>
            <a:cxnLst/>
            <a:rect r="r" b="b" t="t" l="l"/>
            <a:pathLst>
              <a:path h="6886756" w="4595344">
                <a:moveTo>
                  <a:pt x="0" y="0"/>
                </a:moveTo>
                <a:lnTo>
                  <a:pt x="4595344" y="0"/>
                </a:lnTo>
                <a:lnTo>
                  <a:pt x="4595344" y="6886755"/>
                </a:lnTo>
                <a:lnTo>
                  <a:pt x="0" y="68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88690" y="1943667"/>
            <a:ext cx="6335297" cy="5909285"/>
          </a:xfrm>
          <a:custGeom>
            <a:avLst/>
            <a:gdLst/>
            <a:ahLst/>
            <a:cxnLst/>
            <a:rect r="r" b="b" t="t" l="l"/>
            <a:pathLst>
              <a:path h="5909285" w="6335297">
                <a:moveTo>
                  <a:pt x="0" y="0"/>
                </a:moveTo>
                <a:lnTo>
                  <a:pt x="6335297" y="0"/>
                </a:lnTo>
                <a:lnTo>
                  <a:pt x="6335297" y="5909285"/>
                </a:lnTo>
                <a:lnTo>
                  <a:pt x="0" y="590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0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35981" y="7236993"/>
            <a:ext cx="8144905" cy="3050007"/>
          </a:xfrm>
          <a:custGeom>
            <a:avLst/>
            <a:gdLst/>
            <a:ahLst/>
            <a:cxnLst/>
            <a:rect r="r" b="b" t="t" l="l"/>
            <a:pathLst>
              <a:path h="3050007" w="8144905">
                <a:moveTo>
                  <a:pt x="0" y="0"/>
                </a:moveTo>
                <a:lnTo>
                  <a:pt x="8144905" y="0"/>
                </a:lnTo>
                <a:lnTo>
                  <a:pt x="8144905" y="3050007"/>
                </a:lnTo>
                <a:lnTo>
                  <a:pt x="0" y="3050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2383" y="216641"/>
            <a:ext cx="14127911" cy="145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4121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For each region and category, display the total sales and quantity sold but only where total sales exceed 1000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3927" y="1758054"/>
            <a:ext cx="17253687" cy="3464459"/>
          </a:xfrm>
          <a:custGeom>
            <a:avLst/>
            <a:gdLst/>
            <a:ahLst/>
            <a:cxnLst/>
            <a:rect r="r" b="b" t="t" l="l"/>
            <a:pathLst>
              <a:path h="3464459" w="17253687">
                <a:moveTo>
                  <a:pt x="0" y="0"/>
                </a:moveTo>
                <a:lnTo>
                  <a:pt x="17253687" y="0"/>
                </a:lnTo>
                <a:lnTo>
                  <a:pt x="17253687" y="3464459"/>
                </a:lnTo>
                <a:lnTo>
                  <a:pt x="0" y="346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05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25667" y="4920353"/>
            <a:ext cx="7307841" cy="3908106"/>
          </a:xfrm>
          <a:custGeom>
            <a:avLst/>
            <a:gdLst/>
            <a:ahLst/>
            <a:cxnLst/>
            <a:rect r="r" b="b" t="t" l="l"/>
            <a:pathLst>
              <a:path h="3908106" w="7307841">
                <a:moveTo>
                  <a:pt x="0" y="0"/>
                </a:moveTo>
                <a:lnTo>
                  <a:pt x="7307841" y="0"/>
                </a:lnTo>
                <a:lnTo>
                  <a:pt x="7307841" y="3908106"/>
                </a:lnTo>
                <a:lnTo>
                  <a:pt x="0" y="3908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383" y="216641"/>
            <a:ext cx="14127911" cy="2184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4121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Find the Region with the Highest Average Profit per Sale</a:t>
            </a:r>
          </a:p>
          <a:p>
            <a:pPr algn="ctr">
              <a:lnSpc>
                <a:spcPts val="5769"/>
              </a:lnSpc>
            </a:pPr>
          </a:p>
          <a:p>
            <a:pPr algn="ctr">
              <a:lnSpc>
                <a:spcPts val="576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0166" y="1273675"/>
            <a:ext cx="12925932" cy="4005218"/>
          </a:xfrm>
          <a:custGeom>
            <a:avLst/>
            <a:gdLst/>
            <a:ahLst/>
            <a:cxnLst/>
            <a:rect r="r" b="b" t="t" l="l"/>
            <a:pathLst>
              <a:path h="4005218" w="12925932">
                <a:moveTo>
                  <a:pt x="0" y="0"/>
                </a:moveTo>
                <a:lnTo>
                  <a:pt x="12925931" y="0"/>
                </a:lnTo>
                <a:lnTo>
                  <a:pt x="12925931" y="4005218"/>
                </a:lnTo>
                <a:lnTo>
                  <a:pt x="0" y="4005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16968" y="5546669"/>
            <a:ext cx="9025698" cy="4158181"/>
          </a:xfrm>
          <a:custGeom>
            <a:avLst/>
            <a:gdLst/>
            <a:ahLst/>
            <a:cxnLst/>
            <a:rect r="r" b="b" t="t" l="l"/>
            <a:pathLst>
              <a:path h="4158181" w="9025698">
                <a:moveTo>
                  <a:pt x="0" y="0"/>
                </a:moveTo>
                <a:lnTo>
                  <a:pt x="9025698" y="0"/>
                </a:lnTo>
                <a:lnTo>
                  <a:pt x="9025698" y="4158181"/>
                </a:lnTo>
                <a:lnTo>
                  <a:pt x="0" y="4158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383" y="216641"/>
            <a:ext cx="16158547" cy="291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</a:pPr>
            <a:r>
              <a:rPr lang="en-US" sz="4121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Compare Average Discount and Profit Across Segments and Regions</a:t>
            </a:r>
          </a:p>
          <a:p>
            <a:pPr algn="ctr">
              <a:lnSpc>
                <a:spcPts val="5769"/>
              </a:lnSpc>
            </a:pPr>
          </a:p>
          <a:p>
            <a:pPr algn="ctr">
              <a:lnSpc>
                <a:spcPts val="5769"/>
              </a:lnSpc>
            </a:pPr>
          </a:p>
          <a:p>
            <a:pPr algn="ctr">
              <a:lnSpc>
                <a:spcPts val="576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3653" y="4159095"/>
            <a:ext cx="4595344" cy="6886756"/>
          </a:xfrm>
          <a:custGeom>
            <a:avLst/>
            <a:gdLst/>
            <a:ahLst/>
            <a:cxnLst/>
            <a:rect r="r" b="b" t="t" l="l"/>
            <a:pathLst>
              <a:path h="6886756" w="4595344">
                <a:moveTo>
                  <a:pt x="0" y="0"/>
                </a:moveTo>
                <a:lnTo>
                  <a:pt x="4595344" y="0"/>
                </a:lnTo>
                <a:lnTo>
                  <a:pt x="4595344" y="6886755"/>
                </a:lnTo>
                <a:lnTo>
                  <a:pt x="0" y="68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1691" y="1663632"/>
            <a:ext cx="8258779" cy="6983209"/>
          </a:xfrm>
          <a:custGeom>
            <a:avLst/>
            <a:gdLst/>
            <a:ahLst/>
            <a:cxnLst/>
            <a:rect r="r" b="b" t="t" l="l"/>
            <a:pathLst>
              <a:path h="6983209" w="8258779">
                <a:moveTo>
                  <a:pt x="0" y="0"/>
                </a:moveTo>
                <a:lnTo>
                  <a:pt x="8258780" y="0"/>
                </a:lnTo>
                <a:lnTo>
                  <a:pt x="8258780" y="6983208"/>
                </a:lnTo>
                <a:lnTo>
                  <a:pt x="0" y="6983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95380" y="8011103"/>
            <a:ext cx="7187044" cy="2275897"/>
          </a:xfrm>
          <a:custGeom>
            <a:avLst/>
            <a:gdLst/>
            <a:ahLst/>
            <a:cxnLst/>
            <a:rect r="r" b="b" t="t" l="l"/>
            <a:pathLst>
              <a:path h="2275897" w="7187044">
                <a:moveTo>
                  <a:pt x="0" y="0"/>
                </a:moveTo>
                <a:lnTo>
                  <a:pt x="7187044" y="0"/>
                </a:lnTo>
                <a:lnTo>
                  <a:pt x="7187044" y="2275897"/>
                </a:lnTo>
                <a:lnTo>
                  <a:pt x="0" y="2275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08117" y="229661"/>
            <a:ext cx="12571013" cy="120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14"/>
              </a:lnSpc>
            </a:pPr>
            <a:r>
              <a:rPr lang="en-US" sz="3439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Compare total sales between cities in California and Florida, displaying city, state, and total sales.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3653" y="4159095"/>
            <a:ext cx="4595344" cy="6886756"/>
          </a:xfrm>
          <a:custGeom>
            <a:avLst/>
            <a:gdLst/>
            <a:ahLst/>
            <a:cxnLst/>
            <a:rect r="r" b="b" t="t" l="l"/>
            <a:pathLst>
              <a:path h="6886756" w="4595344">
                <a:moveTo>
                  <a:pt x="0" y="0"/>
                </a:moveTo>
                <a:lnTo>
                  <a:pt x="4595344" y="0"/>
                </a:lnTo>
                <a:lnTo>
                  <a:pt x="4595344" y="6886755"/>
                </a:lnTo>
                <a:lnTo>
                  <a:pt x="0" y="68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19014" y="1816842"/>
            <a:ext cx="11145056" cy="4495939"/>
          </a:xfrm>
          <a:custGeom>
            <a:avLst/>
            <a:gdLst/>
            <a:ahLst/>
            <a:cxnLst/>
            <a:rect r="r" b="b" t="t" l="l"/>
            <a:pathLst>
              <a:path h="4495939" w="11145056">
                <a:moveTo>
                  <a:pt x="0" y="0"/>
                </a:moveTo>
                <a:lnTo>
                  <a:pt x="11145056" y="0"/>
                </a:lnTo>
                <a:lnTo>
                  <a:pt x="11145056" y="4495939"/>
                </a:lnTo>
                <a:lnTo>
                  <a:pt x="0" y="4495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1" t="-148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89786" y="5860502"/>
            <a:ext cx="7969514" cy="3483941"/>
          </a:xfrm>
          <a:custGeom>
            <a:avLst/>
            <a:gdLst/>
            <a:ahLst/>
            <a:cxnLst/>
            <a:rect r="r" b="b" t="t" l="l"/>
            <a:pathLst>
              <a:path h="3483941" w="7969514">
                <a:moveTo>
                  <a:pt x="0" y="0"/>
                </a:moveTo>
                <a:lnTo>
                  <a:pt x="7969514" y="0"/>
                </a:lnTo>
                <a:lnTo>
                  <a:pt x="7969514" y="3483941"/>
                </a:lnTo>
                <a:lnTo>
                  <a:pt x="0" y="3483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5334" y="102317"/>
            <a:ext cx="10695598" cy="3929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Create a new column that categorizes orders as ‘High Profit’, ‘Moderate Profit’, or ‘Loss’.</a:t>
            </a:r>
          </a:p>
          <a:p>
            <a:pPr algn="ctr">
              <a:lnSpc>
                <a:spcPts val="5190"/>
              </a:lnSpc>
            </a:pPr>
          </a:p>
          <a:p>
            <a:pPr algn="ctr">
              <a:lnSpc>
                <a:spcPts val="5190"/>
              </a:lnSpc>
            </a:pPr>
            <a:r>
              <a:rPr lang="en-US" sz="3707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               </a:t>
            </a:r>
          </a:p>
          <a:p>
            <a:pPr algn="ctr">
              <a:lnSpc>
                <a:spcPts val="5190"/>
              </a:lnSpc>
            </a:pPr>
          </a:p>
          <a:p>
            <a:pPr algn="ctr">
              <a:lnSpc>
                <a:spcPts val="519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3653" y="4159095"/>
            <a:ext cx="4595344" cy="6886756"/>
          </a:xfrm>
          <a:custGeom>
            <a:avLst/>
            <a:gdLst/>
            <a:ahLst/>
            <a:cxnLst/>
            <a:rect r="r" b="b" t="t" l="l"/>
            <a:pathLst>
              <a:path h="6886756" w="4595344">
                <a:moveTo>
                  <a:pt x="0" y="0"/>
                </a:moveTo>
                <a:lnTo>
                  <a:pt x="4595344" y="0"/>
                </a:lnTo>
                <a:lnTo>
                  <a:pt x="4595344" y="6886755"/>
                </a:lnTo>
                <a:lnTo>
                  <a:pt x="0" y="68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91691" y="1697895"/>
            <a:ext cx="11047523" cy="4666890"/>
          </a:xfrm>
          <a:custGeom>
            <a:avLst/>
            <a:gdLst/>
            <a:ahLst/>
            <a:cxnLst/>
            <a:rect r="r" b="b" t="t" l="l"/>
            <a:pathLst>
              <a:path h="4666890" w="11047523">
                <a:moveTo>
                  <a:pt x="0" y="0"/>
                </a:moveTo>
                <a:lnTo>
                  <a:pt x="11047523" y="0"/>
                </a:lnTo>
                <a:lnTo>
                  <a:pt x="11047523" y="4666889"/>
                </a:lnTo>
                <a:lnTo>
                  <a:pt x="0" y="46668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52642" y="5449354"/>
            <a:ext cx="7390024" cy="4837646"/>
          </a:xfrm>
          <a:custGeom>
            <a:avLst/>
            <a:gdLst/>
            <a:ahLst/>
            <a:cxnLst/>
            <a:rect r="r" b="b" t="t" l="l"/>
            <a:pathLst>
              <a:path h="4837646" w="7390024">
                <a:moveTo>
                  <a:pt x="0" y="0"/>
                </a:moveTo>
                <a:lnTo>
                  <a:pt x="7390024" y="0"/>
                </a:lnTo>
                <a:lnTo>
                  <a:pt x="7390024" y="4837646"/>
                </a:lnTo>
                <a:lnTo>
                  <a:pt x="0" y="4837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5334" y="102317"/>
            <a:ext cx="10695598" cy="327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0"/>
              </a:lnSpc>
            </a:pPr>
            <a:r>
              <a:rPr lang="en-US" sz="3707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Show how many cities in each state had overall negative profit.</a:t>
            </a:r>
          </a:p>
          <a:p>
            <a:pPr algn="ctr">
              <a:lnSpc>
                <a:spcPts val="5190"/>
              </a:lnSpc>
            </a:pPr>
          </a:p>
          <a:p>
            <a:pPr algn="ctr">
              <a:lnSpc>
                <a:spcPts val="5190"/>
              </a:lnSpc>
            </a:pPr>
          </a:p>
          <a:p>
            <a:pPr algn="ctr">
              <a:lnSpc>
                <a:spcPts val="519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3653" y="4159095"/>
            <a:ext cx="4595344" cy="6886756"/>
          </a:xfrm>
          <a:custGeom>
            <a:avLst/>
            <a:gdLst/>
            <a:ahLst/>
            <a:cxnLst/>
            <a:rect r="r" b="b" t="t" l="l"/>
            <a:pathLst>
              <a:path h="6886756" w="4595344">
                <a:moveTo>
                  <a:pt x="0" y="0"/>
                </a:moveTo>
                <a:lnTo>
                  <a:pt x="4595344" y="0"/>
                </a:lnTo>
                <a:lnTo>
                  <a:pt x="4595344" y="6886755"/>
                </a:lnTo>
                <a:lnTo>
                  <a:pt x="0" y="68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47894" y="1785392"/>
            <a:ext cx="7526793" cy="8120456"/>
          </a:xfrm>
          <a:custGeom>
            <a:avLst/>
            <a:gdLst/>
            <a:ahLst/>
            <a:cxnLst/>
            <a:rect r="r" b="b" t="t" l="l"/>
            <a:pathLst>
              <a:path h="8120456" w="7526793">
                <a:moveTo>
                  <a:pt x="0" y="0"/>
                </a:moveTo>
                <a:lnTo>
                  <a:pt x="7526793" y="0"/>
                </a:lnTo>
                <a:lnTo>
                  <a:pt x="7526793" y="8120456"/>
                </a:lnTo>
                <a:lnTo>
                  <a:pt x="0" y="812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18472" y="7467608"/>
            <a:ext cx="4951128" cy="2819392"/>
          </a:xfrm>
          <a:custGeom>
            <a:avLst/>
            <a:gdLst/>
            <a:ahLst/>
            <a:cxnLst/>
            <a:rect r="r" b="b" t="t" l="l"/>
            <a:pathLst>
              <a:path h="2819392" w="4951128">
                <a:moveTo>
                  <a:pt x="0" y="0"/>
                </a:moveTo>
                <a:lnTo>
                  <a:pt x="4951128" y="0"/>
                </a:lnTo>
                <a:lnTo>
                  <a:pt x="4951128" y="2819392"/>
                </a:lnTo>
                <a:lnTo>
                  <a:pt x="0" y="28193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0552" y="379619"/>
            <a:ext cx="12722713" cy="1135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3"/>
              </a:lnSpc>
            </a:pPr>
            <a:r>
              <a:rPr lang="en-US" sz="3245">
                <a:solidFill>
                  <a:srgbClr val="E6CBAB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list pairs of cities in the same state where one city belongs to the ‘consumer’ segment and the other to the ‘home office’ segment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15482"/>
            <a:ext cx="8683110" cy="7814049"/>
          </a:xfrm>
          <a:custGeom>
            <a:avLst/>
            <a:gdLst/>
            <a:ahLst/>
            <a:cxnLst/>
            <a:rect r="r" b="b" t="t" l="l"/>
            <a:pathLst>
              <a:path h="7814049" w="8683110">
                <a:moveTo>
                  <a:pt x="0" y="0"/>
                </a:moveTo>
                <a:lnTo>
                  <a:pt x="8683110" y="0"/>
                </a:lnTo>
                <a:lnTo>
                  <a:pt x="8683110" y="7814049"/>
                </a:lnTo>
                <a:lnTo>
                  <a:pt x="0" y="7814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6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66365" y="3869308"/>
            <a:ext cx="8166508" cy="2931567"/>
          </a:xfrm>
          <a:custGeom>
            <a:avLst/>
            <a:gdLst/>
            <a:ahLst/>
            <a:cxnLst/>
            <a:rect r="r" b="b" t="t" l="l"/>
            <a:pathLst>
              <a:path h="2931567" w="8166508">
                <a:moveTo>
                  <a:pt x="0" y="0"/>
                </a:moveTo>
                <a:lnTo>
                  <a:pt x="8166508" y="0"/>
                </a:lnTo>
                <a:lnTo>
                  <a:pt x="8166508" y="2931567"/>
                </a:lnTo>
                <a:lnTo>
                  <a:pt x="0" y="29315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24888" y="245020"/>
            <a:ext cx="9482954" cy="177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3356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Find pairs of cities where one city has profit &gt; 500 and the other &lt; 0, but both are from the same state and category.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0530" y="1582419"/>
            <a:ext cx="6991270" cy="6729554"/>
          </a:xfrm>
          <a:custGeom>
            <a:avLst/>
            <a:gdLst/>
            <a:ahLst/>
            <a:cxnLst/>
            <a:rect r="r" b="b" t="t" l="l"/>
            <a:pathLst>
              <a:path h="6729554" w="6991270">
                <a:moveTo>
                  <a:pt x="0" y="0"/>
                </a:moveTo>
                <a:lnTo>
                  <a:pt x="6991270" y="0"/>
                </a:lnTo>
                <a:lnTo>
                  <a:pt x="6991270" y="6729554"/>
                </a:lnTo>
                <a:lnTo>
                  <a:pt x="0" y="672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6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31329" y="6003357"/>
            <a:ext cx="10707049" cy="3254943"/>
          </a:xfrm>
          <a:custGeom>
            <a:avLst/>
            <a:gdLst/>
            <a:ahLst/>
            <a:cxnLst/>
            <a:rect r="r" b="b" t="t" l="l"/>
            <a:pathLst>
              <a:path h="3254943" w="10707049">
                <a:moveTo>
                  <a:pt x="0" y="0"/>
                </a:moveTo>
                <a:lnTo>
                  <a:pt x="10707049" y="0"/>
                </a:lnTo>
                <a:lnTo>
                  <a:pt x="10707049" y="3254943"/>
                </a:lnTo>
                <a:lnTo>
                  <a:pt x="0" y="3254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0727" y="408306"/>
            <a:ext cx="14235982" cy="117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9"/>
              </a:lnSpc>
              <a:spcBef>
                <a:spcPct val="0"/>
              </a:spcBef>
            </a:pPr>
            <a:r>
              <a:rPr lang="en-US" sz="3356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create a self-join to list pair of cities in the same state and category but with different segments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8307" y="3282821"/>
            <a:ext cx="4986379" cy="4342683"/>
          </a:xfrm>
          <a:custGeom>
            <a:avLst/>
            <a:gdLst/>
            <a:ahLst/>
            <a:cxnLst/>
            <a:rect r="r" b="b" t="t" l="l"/>
            <a:pathLst>
              <a:path h="4342683" w="4986379">
                <a:moveTo>
                  <a:pt x="0" y="0"/>
                </a:moveTo>
                <a:lnTo>
                  <a:pt x="4986378" y="0"/>
                </a:lnTo>
                <a:lnTo>
                  <a:pt x="4986378" y="4342682"/>
                </a:lnTo>
                <a:lnTo>
                  <a:pt x="0" y="4342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55673" y="1822981"/>
            <a:ext cx="2861867" cy="5299754"/>
          </a:xfrm>
          <a:custGeom>
            <a:avLst/>
            <a:gdLst/>
            <a:ahLst/>
            <a:cxnLst/>
            <a:rect r="r" b="b" t="t" l="l"/>
            <a:pathLst>
              <a:path h="5299754" w="2861867">
                <a:moveTo>
                  <a:pt x="0" y="0"/>
                </a:moveTo>
                <a:lnTo>
                  <a:pt x="2861867" y="0"/>
                </a:lnTo>
                <a:lnTo>
                  <a:pt x="2861867" y="5299754"/>
                </a:lnTo>
                <a:lnTo>
                  <a:pt x="0" y="5299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89775" y="579579"/>
            <a:ext cx="13082488" cy="11511187"/>
          </a:xfrm>
          <a:custGeom>
            <a:avLst/>
            <a:gdLst/>
            <a:ahLst/>
            <a:cxnLst/>
            <a:rect r="r" b="b" t="t" l="l"/>
            <a:pathLst>
              <a:path h="11511187" w="13082488">
                <a:moveTo>
                  <a:pt x="0" y="0"/>
                </a:moveTo>
                <a:lnTo>
                  <a:pt x="13082488" y="0"/>
                </a:lnTo>
                <a:lnTo>
                  <a:pt x="13082488" y="11511186"/>
                </a:lnTo>
                <a:lnTo>
                  <a:pt x="0" y="115111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95490" y="1028700"/>
            <a:ext cx="3135059" cy="3062190"/>
          </a:xfrm>
          <a:custGeom>
            <a:avLst/>
            <a:gdLst/>
            <a:ahLst/>
            <a:cxnLst/>
            <a:rect r="r" b="b" t="t" l="l"/>
            <a:pathLst>
              <a:path h="3062190" w="3135059">
                <a:moveTo>
                  <a:pt x="0" y="0"/>
                </a:moveTo>
                <a:lnTo>
                  <a:pt x="3135059" y="0"/>
                </a:lnTo>
                <a:lnTo>
                  <a:pt x="3135059" y="3062190"/>
                </a:lnTo>
                <a:lnTo>
                  <a:pt x="0" y="30621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82719" y="1640993"/>
            <a:ext cx="8848160" cy="644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87"/>
              </a:lnSpc>
            </a:pPr>
            <a:r>
              <a:rPr lang="en-US" sz="2633" spc="263">
                <a:solidFill>
                  <a:srgbClr val="F3381E"/>
                </a:solidFill>
                <a:latin typeface="Sniglet"/>
                <a:ea typeface="Sniglet"/>
                <a:cs typeface="Sniglet"/>
                <a:sym typeface="Sniglet"/>
              </a:rPr>
              <a:t>This project focuses on analyzing supermarket sales data using SQL. It began with formulating specific queries to extract meaningful insights from a dataset,</a:t>
            </a:r>
          </a:p>
          <a:p>
            <a:pPr algn="just">
              <a:lnSpc>
                <a:spcPts val="3687"/>
              </a:lnSpc>
            </a:pPr>
          </a:p>
          <a:p>
            <a:pPr algn="just">
              <a:lnSpc>
                <a:spcPts val="3687"/>
              </a:lnSpc>
            </a:pPr>
            <a:r>
              <a:rPr lang="en-US" sz="2633" spc="263">
                <a:solidFill>
                  <a:srgbClr val="F3381E"/>
                </a:solidFill>
                <a:latin typeface="Sniglet"/>
                <a:ea typeface="Sniglet"/>
                <a:cs typeface="Sniglet"/>
                <a:sym typeface="Sniglet"/>
              </a:rPr>
              <a:t>The primary objective is to demonstrate how SQL can be utilized for data analysis and decision-making.</a:t>
            </a:r>
          </a:p>
          <a:p>
            <a:pPr algn="just">
              <a:lnSpc>
                <a:spcPts val="3687"/>
              </a:lnSpc>
            </a:pPr>
          </a:p>
          <a:p>
            <a:pPr algn="just">
              <a:lnSpc>
                <a:spcPts val="3687"/>
              </a:lnSpc>
            </a:pPr>
            <a:r>
              <a:rPr lang="en-US" sz="2633" spc="263">
                <a:solidFill>
                  <a:srgbClr val="F3381E"/>
                </a:solidFill>
                <a:latin typeface="Sniglet"/>
                <a:ea typeface="Sniglet"/>
                <a:cs typeface="Sniglet"/>
                <a:sym typeface="Sniglet"/>
              </a:rPr>
              <a:t>Each query is designed to answer practical business questions that can help a supermarket improve operations and maximize profit</a:t>
            </a:r>
          </a:p>
          <a:p>
            <a:pPr algn="just">
              <a:lnSpc>
                <a:spcPts val="3687"/>
              </a:lnSpc>
            </a:pPr>
          </a:p>
          <a:p>
            <a:pPr algn="just">
              <a:lnSpc>
                <a:spcPts val="368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470048" y="75959"/>
            <a:ext cx="7082004" cy="122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8"/>
              </a:lnSpc>
            </a:pPr>
            <a:r>
              <a:rPr lang="en-US" sz="7184" b="true">
                <a:solidFill>
                  <a:srgbClr val="F3381E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Project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82719" y="7419110"/>
            <a:ext cx="10163139" cy="127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5">
                <a:solidFill>
                  <a:srgbClr val="F3381E"/>
                </a:solidFill>
                <a:latin typeface="Sniglet"/>
                <a:ea typeface="Sniglet"/>
                <a:cs typeface="Sniglet"/>
                <a:sym typeface="Sniglet"/>
              </a:rPr>
              <a:t>Dataset Source: </a:t>
            </a:r>
            <a:r>
              <a:rPr lang="en-US" sz="2395" u="sng">
                <a:solidFill>
                  <a:srgbClr val="F3381E"/>
                </a:solidFill>
                <a:latin typeface="Sniglet"/>
                <a:ea typeface="Sniglet"/>
                <a:cs typeface="Sniglet"/>
                <a:sym typeface="Sniglet"/>
                <a:hlinkClick r:id="rId10" tooltip="https://www.kaggle.com/datasets/bravehart101/sample-supermarket-dataset"/>
              </a:rPr>
              <a:t>https://www.kaggle.com/datasets/bravehart101/sample-supermarket-dataset</a:t>
            </a:r>
          </a:p>
          <a:p>
            <a:pPr algn="ctr">
              <a:lnSpc>
                <a:spcPts val="3354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34320" y="6796145"/>
            <a:ext cx="6293796" cy="3045928"/>
          </a:xfrm>
          <a:custGeom>
            <a:avLst/>
            <a:gdLst/>
            <a:ahLst/>
            <a:cxnLst/>
            <a:rect r="r" b="b" t="t" l="l"/>
            <a:pathLst>
              <a:path h="3045928" w="6293796">
                <a:moveTo>
                  <a:pt x="0" y="0"/>
                </a:moveTo>
                <a:lnTo>
                  <a:pt x="6293795" y="0"/>
                </a:lnTo>
                <a:lnTo>
                  <a:pt x="6293795" y="3045928"/>
                </a:lnTo>
                <a:lnTo>
                  <a:pt x="0" y="3045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68587" y="1845114"/>
            <a:ext cx="6265733" cy="7212354"/>
          </a:xfrm>
          <a:custGeom>
            <a:avLst/>
            <a:gdLst/>
            <a:ahLst/>
            <a:cxnLst/>
            <a:rect r="r" b="b" t="t" l="l"/>
            <a:pathLst>
              <a:path h="7212354" w="6265733">
                <a:moveTo>
                  <a:pt x="0" y="0"/>
                </a:moveTo>
                <a:lnTo>
                  <a:pt x="6265733" y="0"/>
                </a:lnTo>
                <a:lnTo>
                  <a:pt x="6265733" y="7212354"/>
                </a:lnTo>
                <a:lnTo>
                  <a:pt x="0" y="7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0848" y="201214"/>
            <a:ext cx="12526304" cy="228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9"/>
              </a:lnSpc>
            </a:pPr>
            <a:r>
              <a:rPr lang="en-US" sz="4313">
                <a:solidFill>
                  <a:srgbClr val="0000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Find combinations of cities in the same region and category but different states.</a:t>
            </a:r>
          </a:p>
          <a:p>
            <a:pPr algn="ctr">
              <a:lnSpc>
                <a:spcPts val="60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8121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4590811" y="-3891979"/>
            <a:ext cx="8274193" cy="7280403"/>
          </a:xfrm>
          <a:custGeom>
            <a:avLst/>
            <a:gdLst/>
            <a:ahLst/>
            <a:cxnLst/>
            <a:rect r="r" b="b" t="t" l="l"/>
            <a:pathLst>
              <a:path h="7280403" w="8274193">
                <a:moveTo>
                  <a:pt x="0" y="0"/>
                </a:moveTo>
                <a:lnTo>
                  <a:pt x="8274193" y="0"/>
                </a:lnTo>
                <a:lnTo>
                  <a:pt x="8274193" y="7280403"/>
                </a:lnTo>
                <a:lnTo>
                  <a:pt x="0" y="728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9398" y="8229600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6" y="0"/>
                </a:lnTo>
                <a:lnTo>
                  <a:pt x="3138796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8822" y="814377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21407" y="1775861"/>
            <a:ext cx="7968729" cy="7701919"/>
          </a:xfrm>
          <a:custGeom>
            <a:avLst/>
            <a:gdLst/>
            <a:ahLst/>
            <a:cxnLst/>
            <a:rect r="r" b="b" t="t" l="l"/>
            <a:pathLst>
              <a:path h="7701919" w="7968729">
                <a:moveTo>
                  <a:pt x="0" y="0"/>
                </a:moveTo>
                <a:lnTo>
                  <a:pt x="7968729" y="0"/>
                </a:lnTo>
                <a:lnTo>
                  <a:pt x="7968729" y="7701919"/>
                </a:lnTo>
                <a:lnTo>
                  <a:pt x="0" y="77019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04275" y="4689604"/>
            <a:ext cx="6862644" cy="3317577"/>
          </a:xfrm>
          <a:custGeom>
            <a:avLst/>
            <a:gdLst/>
            <a:ahLst/>
            <a:cxnLst/>
            <a:rect r="r" b="b" t="t" l="l"/>
            <a:pathLst>
              <a:path h="3317577" w="6862644">
                <a:moveTo>
                  <a:pt x="0" y="0"/>
                </a:moveTo>
                <a:lnTo>
                  <a:pt x="6862645" y="0"/>
                </a:lnTo>
                <a:lnTo>
                  <a:pt x="6862645" y="3317576"/>
                </a:lnTo>
                <a:lnTo>
                  <a:pt x="0" y="3317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21080" y="218061"/>
            <a:ext cx="11645839" cy="2048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0"/>
              </a:lnSpc>
            </a:pPr>
            <a:r>
              <a:rPr lang="en-US" sz="3885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List the top 5 states with the highest average discount for the 'Corporate' segment.</a:t>
            </a:r>
          </a:p>
          <a:p>
            <a:pPr algn="l">
              <a:lnSpc>
                <a:spcPts val="5440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8121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4590811" y="-3891979"/>
            <a:ext cx="8274193" cy="7280403"/>
          </a:xfrm>
          <a:custGeom>
            <a:avLst/>
            <a:gdLst/>
            <a:ahLst/>
            <a:cxnLst/>
            <a:rect r="r" b="b" t="t" l="l"/>
            <a:pathLst>
              <a:path h="7280403" w="8274193">
                <a:moveTo>
                  <a:pt x="0" y="0"/>
                </a:moveTo>
                <a:lnTo>
                  <a:pt x="8274193" y="0"/>
                </a:lnTo>
                <a:lnTo>
                  <a:pt x="8274193" y="7280403"/>
                </a:lnTo>
                <a:lnTo>
                  <a:pt x="0" y="728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9398" y="8229600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6" y="0"/>
                </a:lnTo>
                <a:lnTo>
                  <a:pt x="3138796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8822" y="814377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4498" y="2266784"/>
            <a:ext cx="9489252" cy="6758102"/>
          </a:xfrm>
          <a:custGeom>
            <a:avLst/>
            <a:gdLst/>
            <a:ahLst/>
            <a:cxnLst/>
            <a:rect r="r" b="b" t="t" l="l"/>
            <a:pathLst>
              <a:path h="6758102" w="9489252">
                <a:moveTo>
                  <a:pt x="0" y="0"/>
                </a:moveTo>
                <a:lnTo>
                  <a:pt x="9489253" y="0"/>
                </a:lnTo>
                <a:lnTo>
                  <a:pt x="9489253" y="6758102"/>
                </a:lnTo>
                <a:lnTo>
                  <a:pt x="0" y="6758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60566" y="7230096"/>
            <a:ext cx="7068180" cy="2451911"/>
          </a:xfrm>
          <a:custGeom>
            <a:avLst/>
            <a:gdLst/>
            <a:ahLst/>
            <a:cxnLst/>
            <a:rect r="r" b="b" t="t" l="l"/>
            <a:pathLst>
              <a:path h="2451911" w="7068180">
                <a:moveTo>
                  <a:pt x="0" y="0"/>
                </a:moveTo>
                <a:lnTo>
                  <a:pt x="7068180" y="0"/>
                </a:lnTo>
                <a:lnTo>
                  <a:pt x="7068180" y="2451911"/>
                </a:lnTo>
                <a:lnTo>
                  <a:pt x="0" y="2451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778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79371"/>
            <a:ext cx="17488675" cy="1222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3474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Display total sales and total quantity for each Region and Segment combination.</a:t>
            </a:r>
          </a:p>
          <a:p>
            <a:pPr algn="l">
              <a:lnSpc>
                <a:spcPts val="4863"/>
              </a:lnSpc>
            </a:pPr>
            <a:r>
              <a:rPr lang="en-US" sz="3474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8121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4590811" y="-3891979"/>
            <a:ext cx="8274193" cy="7280403"/>
          </a:xfrm>
          <a:custGeom>
            <a:avLst/>
            <a:gdLst/>
            <a:ahLst/>
            <a:cxnLst/>
            <a:rect r="r" b="b" t="t" l="l"/>
            <a:pathLst>
              <a:path h="7280403" w="8274193">
                <a:moveTo>
                  <a:pt x="0" y="0"/>
                </a:moveTo>
                <a:lnTo>
                  <a:pt x="8274193" y="0"/>
                </a:lnTo>
                <a:lnTo>
                  <a:pt x="8274193" y="7280403"/>
                </a:lnTo>
                <a:lnTo>
                  <a:pt x="0" y="728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9398" y="8229600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6" y="0"/>
                </a:lnTo>
                <a:lnTo>
                  <a:pt x="3138796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8822" y="814377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9398" y="1290380"/>
            <a:ext cx="7827965" cy="7556026"/>
          </a:xfrm>
          <a:custGeom>
            <a:avLst/>
            <a:gdLst/>
            <a:ahLst/>
            <a:cxnLst/>
            <a:rect r="r" b="b" t="t" l="l"/>
            <a:pathLst>
              <a:path h="7556026" w="7827965">
                <a:moveTo>
                  <a:pt x="0" y="0"/>
                </a:moveTo>
                <a:lnTo>
                  <a:pt x="7827966" y="0"/>
                </a:lnTo>
                <a:lnTo>
                  <a:pt x="7827966" y="7556026"/>
                </a:lnTo>
                <a:lnTo>
                  <a:pt x="0" y="7556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82269" y="4166177"/>
            <a:ext cx="9077031" cy="3654389"/>
          </a:xfrm>
          <a:custGeom>
            <a:avLst/>
            <a:gdLst/>
            <a:ahLst/>
            <a:cxnLst/>
            <a:rect r="r" b="b" t="t" l="l"/>
            <a:pathLst>
              <a:path h="3654389" w="9077031">
                <a:moveTo>
                  <a:pt x="0" y="0"/>
                </a:moveTo>
                <a:lnTo>
                  <a:pt x="9077031" y="0"/>
                </a:lnTo>
                <a:lnTo>
                  <a:pt x="9077031" y="3654389"/>
                </a:lnTo>
                <a:lnTo>
                  <a:pt x="0" y="36543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79371"/>
            <a:ext cx="17488675" cy="1222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3"/>
              </a:lnSpc>
            </a:pPr>
            <a:r>
              <a:rPr lang="en-US" sz="3474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 Find the cities where total profit is negative but total sales are above 1000.</a:t>
            </a:r>
          </a:p>
          <a:p>
            <a:pPr algn="l">
              <a:lnSpc>
                <a:spcPts val="4863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1007646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4590811" y="-3891979"/>
            <a:ext cx="8274193" cy="7280403"/>
          </a:xfrm>
          <a:custGeom>
            <a:avLst/>
            <a:gdLst/>
            <a:ahLst/>
            <a:cxnLst/>
            <a:rect r="r" b="b" t="t" l="l"/>
            <a:pathLst>
              <a:path h="7280403" w="8274193">
                <a:moveTo>
                  <a:pt x="0" y="0"/>
                </a:moveTo>
                <a:lnTo>
                  <a:pt x="8274193" y="0"/>
                </a:lnTo>
                <a:lnTo>
                  <a:pt x="8274193" y="7280403"/>
                </a:lnTo>
                <a:lnTo>
                  <a:pt x="0" y="728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9398" y="8229600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6" y="0"/>
                </a:lnTo>
                <a:lnTo>
                  <a:pt x="3138796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8822" y="814377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60513" y="1697152"/>
            <a:ext cx="6726349" cy="7984855"/>
          </a:xfrm>
          <a:custGeom>
            <a:avLst/>
            <a:gdLst/>
            <a:ahLst/>
            <a:cxnLst/>
            <a:rect r="r" b="b" t="t" l="l"/>
            <a:pathLst>
              <a:path h="7984855" w="6726349">
                <a:moveTo>
                  <a:pt x="0" y="0"/>
                </a:moveTo>
                <a:lnTo>
                  <a:pt x="6726349" y="0"/>
                </a:lnTo>
                <a:lnTo>
                  <a:pt x="6726349" y="7984855"/>
                </a:lnTo>
                <a:lnTo>
                  <a:pt x="0" y="7984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41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45499" y="4719521"/>
            <a:ext cx="7557593" cy="2769449"/>
          </a:xfrm>
          <a:custGeom>
            <a:avLst/>
            <a:gdLst/>
            <a:ahLst/>
            <a:cxnLst/>
            <a:rect r="r" b="b" t="t" l="l"/>
            <a:pathLst>
              <a:path h="2769449" w="7557593">
                <a:moveTo>
                  <a:pt x="0" y="0"/>
                </a:moveTo>
                <a:lnTo>
                  <a:pt x="7557593" y="0"/>
                </a:lnTo>
                <a:lnTo>
                  <a:pt x="7557593" y="2769449"/>
                </a:lnTo>
                <a:lnTo>
                  <a:pt x="0" y="2769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8896"/>
            <a:ext cx="17259300" cy="1614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9"/>
              </a:lnSpc>
            </a:pPr>
            <a:r>
              <a:rPr lang="en-US" sz="3049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Find combinations of rows from the same state but different segments, showing both cities, category, and the common state.</a:t>
            </a:r>
          </a:p>
          <a:p>
            <a:pPr algn="l">
              <a:lnSpc>
                <a:spcPts val="426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8121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4590811" y="-3891979"/>
            <a:ext cx="8274193" cy="7280403"/>
          </a:xfrm>
          <a:custGeom>
            <a:avLst/>
            <a:gdLst/>
            <a:ahLst/>
            <a:cxnLst/>
            <a:rect r="r" b="b" t="t" l="l"/>
            <a:pathLst>
              <a:path h="7280403" w="8274193">
                <a:moveTo>
                  <a:pt x="0" y="0"/>
                </a:moveTo>
                <a:lnTo>
                  <a:pt x="8274193" y="0"/>
                </a:lnTo>
                <a:lnTo>
                  <a:pt x="8274193" y="7280403"/>
                </a:lnTo>
                <a:lnTo>
                  <a:pt x="0" y="728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9398" y="8229600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6" y="0"/>
                </a:lnTo>
                <a:lnTo>
                  <a:pt x="3138796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8822" y="814377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3937" y="1335375"/>
            <a:ext cx="10951780" cy="7186540"/>
          </a:xfrm>
          <a:custGeom>
            <a:avLst/>
            <a:gdLst/>
            <a:ahLst/>
            <a:cxnLst/>
            <a:rect r="r" b="b" t="t" l="l"/>
            <a:pathLst>
              <a:path h="7186540" w="10951780">
                <a:moveTo>
                  <a:pt x="0" y="0"/>
                </a:moveTo>
                <a:lnTo>
                  <a:pt x="10951780" y="0"/>
                </a:lnTo>
                <a:lnTo>
                  <a:pt x="10951780" y="7186540"/>
                </a:lnTo>
                <a:lnTo>
                  <a:pt x="0" y="7186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51375" y="6184483"/>
            <a:ext cx="7282610" cy="4090233"/>
          </a:xfrm>
          <a:custGeom>
            <a:avLst/>
            <a:gdLst/>
            <a:ahLst/>
            <a:cxnLst/>
            <a:rect r="r" b="b" t="t" l="l"/>
            <a:pathLst>
              <a:path h="4090233" w="7282610">
                <a:moveTo>
                  <a:pt x="0" y="0"/>
                </a:moveTo>
                <a:lnTo>
                  <a:pt x="7282610" y="0"/>
                </a:lnTo>
                <a:lnTo>
                  <a:pt x="7282610" y="4090234"/>
                </a:lnTo>
                <a:lnTo>
                  <a:pt x="0" y="40902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8896"/>
            <a:ext cx="18263923" cy="227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3226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List states where total sales are above the average total state sales.</a:t>
            </a: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8121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4590811" y="-3891979"/>
            <a:ext cx="8274193" cy="7280403"/>
          </a:xfrm>
          <a:custGeom>
            <a:avLst/>
            <a:gdLst/>
            <a:ahLst/>
            <a:cxnLst/>
            <a:rect r="r" b="b" t="t" l="l"/>
            <a:pathLst>
              <a:path h="7280403" w="8274193">
                <a:moveTo>
                  <a:pt x="0" y="0"/>
                </a:moveTo>
                <a:lnTo>
                  <a:pt x="8274193" y="0"/>
                </a:lnTo>
                <a:lnTo>
                  <a:pt x="8274193" y="7280403"/>
                </a:lnTo>
                <a:lnTo>
                  <a:pt x="0" y="728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9398" y="8229600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6" y="0"/>
                </a:lnTo>
                <a:lnTo>
                  <a:pt x="3138796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8822" y="814377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94179" y="1320521"/>
            <a:ext cx="11717184" cy="7645959"/>
          </a:xfrm>
          <a:custGeom>
            <a:avLst/>
            <a:gdLst/>
            <a:ahLst/>
            <a:cxnLst/>
            <a:rect r="r" b="b" t="t" l="l"/>
            <a:pathLst>
              <a:path h="7645959" w="11717184">
                <a:moveTo>
                  <a:pt x="0" y="0"/>
                </a:moveTo>
                <a:lnTo>
                  <a:pt x="11717184" y="0"/>
                </a:lnTo>
                <a:lnTo>
                  <a:pt x="11717184" y="7645958"/>
                </a:lnTo>
                <a:lnTo>
                  <a:pt x="0" y="764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52866" y="7553520"/>
            <a:ext cx="5116752" cy="2825919"/>
          </a:xfrm>
          <a:custGeom>
            <a:avLst/>
            <a:gdLst/>
            <a:ahLst/>
            <a:cxnLst/>
            <a:rect r="r" b="b" t="t" l="l"/>
            <a:pathLst>
              <a:path h="2825919" w="5116752">
                <a:moveTo>
                  <a:pt x="0" y="0"/>
                </a:moveTo>
                <a:lnTo>
                  <a:pt x="5116752" y="0"/>
                </a:lnTo>
                <a:lnTo>
                  <a:pt x="5116752" y="2825919"/>
                </a:lnTo>
                <a:lnTo>
                  <a:pt x="0" y="28259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8896"/>
            <a:ext cx="18263923" cy="342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3226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Identify Cities with Higher Than Average Sales and Lower Than Average Quantity</a:t>
            </a: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8121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4590811" y="-3891979"/>
            <a:ext cx="8274193" cy="7280403"/>
          </a:xfrm>
          <a:custGeom>
            <a:avLst/>
            <a:gdLst/>
            <a:ahLst/>
            <a:cxnLst/>
            <a:rect r="r" b="b" t="t" l="l"/>
            <a:pathLst>
              <a:path h="7280403" w="8274193">
                <a:moveTo>
                  <a:pt x="0" y="0"/>
                </a:moveTo>
                <a:lnTo>
                  <a:pt x="8274193" y="0"/>
                </a:lnTo>
                <a:lnTo>
                  <a:pt x="8274193" y="7280403"/>
                </a:lnTo>
                <a:lnTo>
                  <a:pt x="0" y="728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569398" y="8229600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6" y="0"/>
                </a:lnTo>
                <a:lnTo>
                  <a:pt x="3138796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88822" y="814377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745045"/>
            <a:ext cx="15341661" cy="6430075"/>
          </a:xfrm>
          <a:custGeom>
            <a:avLst/>
            <a:gdLst/>
            <a:ahLst/>
            <a:cxnLst/>
            <a:rect r="r" b="b" t="t" l="l"/>
            <a:pathLst>
              <a:path h="6430075" w="15341661">
                <a:moveTo>
                  <a:pt x="0" y="0"/>
                </a:moveTo>
                <a:lnTo>
                  <a:pt x="15341661" y="0"/>
                </a:lnTo>
                <a:lnTo>
                  <a:pt x="15341661" y="6430076"/>
                </a:lnTo>
                <a:lnTo>
                  <a:pt x="0" y="643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99530" y="7065380"/>
            <a:ext cx="8559770" cy="3221620"/>
          </a:xfrm>
          <a:custGeom>
            <a:avLst/>
            <a:gdLst/>
            <a:ahLst/>
            <a:cxnLst/>
            <a:rect r="r" b="b" t="t" l="l"/>
            <a:pathLst>
              <a:path h="3221620" w="8559770">
                <a:moveTo>
                  <a:pt x="0" y="0"/>
                </a:moveTo>
                <a:lnTo>
                  <a:pt x="8559770" y="0"/>
                </a:lnTo>
                <a:lnTo>
                  <a:pt x="8559770" y="3221620"/>
                </a:lnTo>
                <a:lnTo>
                  <a:pt x="0" y="32216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8896"/>
            <a:ext cx="18263923" cy="457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7"/>
              </a:lnSpc>
            </a:pPr>
            <a:r>
              <a:rPr lang="en-US" sz="3226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classify each state based on total sales AND total profit thresholds.</a:t>
            </a: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  <a:p>
            <a:pPr algn="l">
              <a:lnSpc>
                <a:spcPts val="4517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6764643" y="-1322799"/>
            <a:ext cx="14697926" cy="12932598"/>
          </a:xfrm>
          <a:custGeom>
            <a:avLst/>
            <a:gdLst/>
            <a:ahLst/>
            <a:cxnLst/>
            <a:rect r="r" b="b" t="t" l="l"/>
            <a:pathLst>
              <a:path h="12932598" w="14697926">
                <a:moveTo>
                  <a:pt x="0" y="0"/>
                </a:moveTo>
                <a:lnTo>
                  <a:pt x="14697926" y="0"/>
                </a:lnTo>
                <a:lnTo>
                  <a:pt x="14697926" y="12932598"/>
                </a:lnTo>
                <a:lnTo>
                  <a:pt x="0" y="12932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96287" y="2912862"/>
            <a:ext cx="10581997" cy="717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1452" indent="-315726" lvl="1">
              <a:lnSpc>
                <a:spcPts val="4094"/>
              </a:lnSpc>
              <a:buFont typeface="Arial"/>
              <a:buChar char="•"/>
            </a:pPr>
            <a:r>
              <a:rPr lang="en-US" sz="2924" spc="292">
                <a:solidFill>
                  <a:srgbClr val="F8ECD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Executed and analyzed 25 SQL queries on the SampleSuperstore dataset.</a:t>
            </a:r>
          </a:p>
          <a:p>
            <a:pPr algn="just">
              <a:lnSpc>
                <a:spcPts val="4094"/>
              </a:lnSpc>
            </a:pPr>
          </a:p>
          <a:p>
            <a:pPr algn="just" marL="1262905" indent="-420968" lvl="2">
              <a:lnSpc>
                <a:spcPts val="4094"/>
              </a:lnSpc>
              <a:buFont typeface="Arial"/>
              <a:buChar char="⚬"/>
            </a:pPr>
            <a:r>
              <a:rPr lang="en-US" sz="2924" spc="292">
                <a:solidFill>
                  <a:srgbClr val="F8ECD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Filtering with WHERE</a:t>
            </a:r>
          </a:p>
          <a:p>
            <a:pPr algn="just" marL="1262905" indent="-420968" lvl="2">
              <a:lnSpc>
                <a:spcPts val="4094"/>
              </a:lnSpc>
              <a:buFont typeface="Arial"/>
              <a:buChar char="⚬"/>
            </a:pPr>
            <a:r>
              <a:rPr lang="en-US" sz="2924" spc="292">
                <a:solidFill>
                  <a:srgbClr val="F8ECD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Grouping data using GROUP BY and HAVING</a:t>
            </a:r>
          </a:p>
          <a:p>
            <a:pPr algn="just" marL="1262905" indent="-420968" lvl="2">
              <a:lnSpc>
                <a:spcPts val="4094"/>
              </a:lnSpc>
              <a:buFont typeface="Arial"/>
              <a:buChar char="⚬"/>
            </a:pPr>
            <a:r>
              <a:rPr lang="en-US" sz="2924" spc="292">
                <a:solidFill>
                  <a:srgbClr val="F8ECD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Sorting and limiting results</a:t>
            </a:r>
          </a:p>
          <a:p>
            <a:pPr algn="just" marL="1262905" indent="-420968" lvl="2">
              <a:lnSpc>
                <a:spcPts val="4094"/>
              </a:lnSpc>
              <a:buFont typeface="Arial"/>
              <a:buChar char="⚬"/>
            </a:pPr>
            <a:r>
              <a:rPr lang="en-US" sz="2924" spc="292">
                <a:solidFill>
                  <a:srgbClr val="F8ECD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Applied the self join technique to identify patterns which helped reinforce how relational logic can be applied even within a single table when needed.</a:t>
            </a:r>
          </a:p>
          <a:p>
            <a:pPr algn="just" marL="631452" indent="-315726" lvl="1">
              <a:lnSpc>
                <a:spcPts val="4094"/>
              </a:lnSpc>
              <a:buFont typeface="Arial"/>
              <a:buChar char="•"/>
            </a:pPr>
            <a:r>
              <a:rPr lang="en-US" sz="2924" spc="292">
                <a:solidFill>
                  <a:srgbClr val="F8ECD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Using aggregate functions like SUM(), AVG(), COUNT(), ROUND()</a:t>
            </a:r>
          </a:p>
          <a:p>
            <a:pPr algn="just">
              <a:lnSpc>
                <a:spcPts val="4094"/>
              </a:lnSpc>
            </a:pPr>
          </a:p>
          <a:p>
            <a:pPr algn="just">
              <a:lnSpc>
                <a:spcPts val="409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209397" y="746152"/>
            <a:ext cx="9955778" cy="122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8"/>
              </a:lnSpc>
            </a:pPr>
            <a:r>
              <a:rPr lang="en-US" sz="7184">
                <a:solidFill>
                  <a:srgbClr val="F8ECDE"/>
                </a:solidFill>
                <a:latin typeface="Shrikhand"/>
                <a:ea typeface="Shrikhand"/>
                <a:cs typeface="Shrikhand"/>
                <a:sym typeface="Shrikhand"/>
              </a:rPr>
              <a:t>Project summary: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91748" y="2505346"/>
            <a:ext cx="4599814" cy="6277662"/>
          </a:xfrm>
          <a:custGeom>
            <a:avLst/>
            <a:gdLst/>
            <a:ahLst/>
            <a:cxnLst/>
            <a:rect r="r" b="b" t="t" l="l"/>
            <a:pathLst>
              <a:path h="6277662" w="4599814">
                <a:moveTo>
                  <a:pt x="0" y="0"/>
                </a:moveTo>
                <a:lnTo>
                  <a:pt x="4599814" y="0"/>
                </a:lnTo>
                <a:lnTo>
                  <a:pt x="4599814" y="6277662"/>
                </a:lnTo>
                <a:lnTo>
                  <a:pt x="0" y="6277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37602">
            <a:off x="838105" y="1433421"/>
            <a:ext cx="1707285" cy="2143851"/>
          </a:xfrm>
          <a:custGeom>
            <a:avLst/>
            <a:gdLst/>
            <a:ahLst/>
            <a:cxnLst/>
            <a:rect r="r" b="b" t="t" l="l"/>
            <a:pathLst>
              <a:path h="2143851" w="1707285">
                <a:moveTo>
                  <a:pt x="0" y="0"/>
                </a:moveTo>
                <a:lnTo>
                  <a:pt x="1707285" y="0"/>
                </a:lnTo>
                <a:lnTo>
                  <a:pt x="1707285" y="2143851"/>
                </a:lnTo>
                <a:lnTo>
                  <a:pt x="0" y="214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59888" y="6754905"/>
            <a:ext cx="6670285" cy="3783871"/>
          </a:xfrm>
          <a:custGeom>
            <a:avLst/>
            <a:gdLst/>
            <a:ahLst/>
            <a:cxnLst/>
            <a:rect r="r" b="b" t="t" l="l"/>
            <a:pathLst>
              <a:path h="3783871" w="6670285">
                <a:moveTo>
                  <a:pt x="0" y="0"/>
                </a:moveTo>
                <a:lnTo>
                  <a:pt x="6670285" y="0"/>
                </a:lnTo>
                <a:lnTo>
                  <a:pt x="6670285" y="3783871"/>
                </a:lnTo>
                <a:lnTo>
                  <a:pt x="0" y="3783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111169"/>
            <a:ext cx="2786418" cy="4175831"/>
          </a:xfrm>
          <a:custGeom>
            <a:avLst/>
            <a:gdLst/>
            <a:ahLst/>
            <a:cxnLst/>
            <a:rect r="r" b="b" t="t" l="l"/>
            <a:pathLst>
              <a:path h="4175831" w="2786418">
                <a:moveTo>
                  <a:pt x="0" y="0"/>
                </a:moveTo>
                <a:lnTo>
                  <a:pt x="2786418" y="0"/>
                </a:lnTo>
                <a:lnTo>
                  <a:pt x="2786418" y="4175831"/>
                </a:lnTo>
                <a:lnTo>
                  <a:pt x="0" y="41758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5334" y="2568755"/>
            <a:ext cx="13797332" cy="122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58"/>
              </a:lnSpc>
            </a:pPr>
            <a:r>
              <a:rPr lang="en-US" sz="7184" b="true">
                <a:solidFill>
                  <a:srgbClr val="F3381E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Sustainable Sourcing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67706" y="4746159"/>
            <a:ext cx="10352588" cy="401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5"/>
              </a:lnSpc>
            </a:pPr>
            <a:r>
              <a:rPr lang="en-US" sz="2296" spc="229">
                <a:solidFill>
                  <a:srgbClr val="F3381E"/>
                </a:solidFill>
                <a:latin typeface="Sniglet"/>
                <a:ea typeface="Sniglet"/>
                <a:cs typeface="Sniglet"/>
                <a:sym typeface="Sniglet"/>
              </a:rPr>
              <a:t>hnh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24827" y="885825"/>
            <a:ext cx="7251105" cy="1205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2"/>
              </a:lnSpc>
            </a:pPr>
            <a:r>
              <a:rPr lang="en-US" sz="7009">
                <a:solidFill>
                  <a:srgbClr val="F8ECDE"/>
                </a:solidFill>
                <a:latin typeface="Shrikhand"/>
                <a:ea typeface="Shrikhand"/>
                <a:cs typeface="Shrikhand"/>
                <a:sym typeface="Shrikhand"/>
              </a:rPr>
              <a:t>Final thoughts: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4387" y="2654480"/>
            <a:ext cx="16370307" cy="539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6"/>
              </a:lnSpc>
            </a:pPr>
            <a:r>
              <a:rPr lang="en-US" sz="306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This project helped me gain practical experience in data analysis using SQL. It showed how structured queries can turn raw sales data into clear, decision-ready insights. It also improved my ability to write clean, efficient queries for both simple lookups and deeper business analysis. Every query provided a new perspective on how structured data can reveal business trends, such as high-profit cities, underperforming states, or customer behavior across regions.</a:t>
            </a:r>
          </a:p>
          <a:p>
            <a:pPr algn="ctr">
              <a:lnSpc>
                <a:spcPts val="4296"/>
              </a:lnSpc>
            </a:pPr>
          </a:p>
          <a:p>
            <a:pPr algn="ctr">
              <a:lnSpc>
                <a:spcPts val="4296"/>
              </a:lnSpc>
            </a:pPr>
            <a:r>
              <a:rPr lang="en-US" sz="306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                                                                                                                   </a:t>
            </a:r>
          </a:p>
          <a:p>
            <a:pPr algn="ctr">
              <a:lnSpc>
                <a:spcPts val="4296"/>
              </a:lnSpc>
            </a:pPr>
          </a:p>
          <a:p>
            <a:pPr algn="ctr">
              <a:lnSpc>
                <a:spcPts val="429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952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5910" y="-4726893"/>
            <a:ext cx="13082488" cy="11511187"/>
          </a:xfrm>
          <a:custGeom>
            <a:avLst/>
            <a:gdLst/>
            <a:ahLst/>
            <a:cxnLst/>
            <a:rect r="r" b="b" t="t" l="l"/>
            <a:pathLst>
              <a:path h="11511187" w="13082488">
                <a:moveTo>
                  <a:pt x="0" y="0"/>
                </a:moveTo>
                <a:lnTo>
                  <a:pt x="13082488" y="0"/>
                </a:lnTo>
                <a:lnTo>
                  <a:pt x="13082488" y="11511186"/>
                </a:lnTo>
                <a:lnTo>
                  <a:pt x="0" y="1151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2831">
            <a:off x="-1304434" y="719479"/>
            <a:ext cx="3549768" cy="3130250"/>
          </a:xfrm>
          <a:custGeom>
            <a:avLst/>
            <a:gdLst/>
            <a:ahLst/>
            <a:cxnLst/>
            <a:rect r="r" b="b" t="t" l="l"/>
            <a:pathLst>
              <a:path h="3130250" w="3549768">
                <a:moveTo>
                  <a:pt x="0" y="0"/>
                </a:moveTo>
                <a:lnTo>
                  <a:pt x="3549768" y="0"/>
                </a:lnTo>
                <a:lnTo>
                  <a:pt x="3549768" y="3130250"/>
                </a:lnTo>
                <a:lnTo>
                  <a:pt x="0" y="31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0221" y="5700371"/>
            <a:ext cx="8503851" cy="7482477"/>
          </a:xfrm>
          <a:custGeom>
            <a:avLst/>
            <a:gdLst/>
            <a:ahLst/>
            <a:cxnLst/>
            <a:rect r="r" b="b" t="t" l="l"/>
            <a:pathLst>
              <a:path h="7482477" w="8503851">
                <a:moveTo>
                  <a:pt x="0" y="0"/>
                </a:moveTo>
                <a:lnTo>
                  <a:pt x="8503851" y="0"/>
                </a:lnTo>
                <a:lnTo>
                  <a:pt x="8503851" y="7482477"/>
                </a:lnTo>
                <a:lnTo>
                  <a:pt x="0" y="748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86453" y="7200900"/>
            <a:ext cx="2745694" cy="4114800"/>
          </a:xfrm>
          <a:custGeom>
            <a:avLst/>
            <a:gdLst/>
            <a:ahLst/>
            <a:cxnLst/>
            <a:rect r="r" b="b" t="t" l="l"/>
            <a:pathLst>
              <a:path h="4114800" w="2745694">
                <a:moveTo>
                  <a:pt x="0" y="0"/>
                </a:moveTo>
                <a:lnTo>
                  <a:pt x="2745694" y="0"/>
                </a:lnTo>
                <a:lnTo>
                  <a:pt x="2745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93136" y="293686"/>
            <a:ext cx="15448244" cy="1482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2"/>
              </a:lnSpc>
            </a:pPr>
            <a:r>
              <a:rPr lang="en-US" sz="4273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List all records from California where the Category is 'Furniture'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178374" y="927508"/>
            <a:ext cx="2080926" cy="1925802"/>
          </a:xfrm>
          <a:custGeom>
            <a:avLst/>
            <a:gdLst/>
            <a:ahLst/>
            <a:cxnLst/>
            <a:rect r="r" b="b" t="t" l="l"/>
            <a:pathLst>
              <a:path h="1925802" w="2080926">
                <a:moveTo>
                  <a:pt x="0" y="0"/>
                </a:moveTo>
                <a:lnTo>
                  <a:pt x="2080926" y="0"/>
                </a:lnTo>
                <a:lnTo>
                  <a:pt x="2080926" y="1925803"/>
                </a:lnTo>
                <a:lnTo>
                  <a:pt x="0" y="1925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52226" y="7657874"/>
            <a:ext cx="2080926" cy="1925802"/>
          </a:xfrm>
          <a:custGeom>
            <a:avLst/>
            <a:gdLst/>
            <a:ahLst/>
            <a:cxnLst/>
            <a:rect r="r" b="b" t="t" l="l"/>
            <a:pathLst>
              <a:path h="1925802" w="2080926">
                <a:moveTo>
                  <a:pt x="0" y="0"/>
                </a:moveTo>
                <a:lnTo>
                  <a:pt x="2080926" y="0"/>
                </a:lnTo>
                <a:lnTo>
                  <a:pt x="2080926" y="1925802"/>
                </a:lnTo>
                <a:lnTo>
                  <a:pt x="0" y="19258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97563" y="2284604"/>
            <a:ext cx="10106082" cy="3705186"/>
          </a:xfrm>
          <a:custGeom>
            <a:avLst/>
            <a:gdLst/>
            <a:ahLst/>
            <a:cxnLst/>
            <a:rect r="r" b="b" t="t" l="l"/>
            <a:pathLst>
              <a:path h="3705186" w="10106082">
                <a:moveTo>
                  <a:pt x="0" y="0"/>
                </a:moveTo>
                <a:lnTo>
                  <a:pt x="10106082" y="0"/>
                </a:lnTo>
                <a:lnTo>
                  <a:pt x="10106082" y="3705186"/>
                </a:lnTo>
                <a:lnTo>
                  <a:pt x="0" y="37051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480" t="0" r="-148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834" y="7542560"/>
            <a:ext cx="15055540" cy="2156430"/>
          </a:xfrm>
          <a:custGeom>
            <a:avLst/>
            <a:gdLst/>
            <a:ahLst/>
            <a:cxnLst/>
            <a:rect r="r" b="b" t="t" l="l"/>
            <a:pathLst>
              <a:path h="2156430" w="15055540">
                <a:moveTo>
                  <a:pt x="0" y="0"/>
                </a:moveTo>
                <a:lnTo>
                  <a:pt x="15055540" y="0"/>
                </a:lnTo>
                <a:lnTo>
                  <a:pt x="15055540" y="2156430"/>
                </a:lnTo>
                <a:lnTo>
                  <a:pt x="0" y="2156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0694" r="0" b="-1133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14567" y="4494654"/>
            <a:ext cx="8539956" cy="1956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40"/>
              </a:lnSpc>
            </a:pPr>
            <a:r>
              <a:rPr lang="en-US" sz="11457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903134" y="2227816"/>
            <a:ext cx="3258063" cy="4446488"/>
          </a:xfrm>
          <a:custGeom>
            <a:avLst/>
            <a:gdLst/>
            <a:ahLst/>
            <a:cxnLst/>
            <a:rect r="r" b="b" t="t" l="l"/>
            <a:pathLst>
              <a:path h="4446488" w="3258063">
                <a:moveTo>
                  <a:pt x="0" y="0"/>
                </a:moveTo>
                <a:lnTo>
                  <a:pt x="3258063" y="0"/>
                </a:lnTo>
                <a:lnTo>
                  <a:pt x="3258063" y="4446489"/>
                </a:lnTo>
                <a:lnTo>
                  <a:pt x="0" y="44464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79570" y="4834279"/>
            <a:ext cx="8503851" cy="7482477"/>
          </a:xfrm>
          <a:custGeom>
            <a:avLst/>
            <a:gdLst/>
            <a:ahLst/>
            <a:cxnLst/>
            <a:rect r="r" b="b" t="t" l="l"/>
            <a:pathLst>
              <a:path h="7482477" w="8503851">
                <a:moveTo>
                  <a:pt x="0" y="0"/>
                </a:moveTo>
                <a:lnTo>
                  <a:pt x="8503851" y="0"/>
                </a:lnTo>
                <a:lnTo>
                  <a:pt x="8503851" y="7482477"/>
                </a:lnTo>
                <a:lnTo>
                  <a:pt x="0" y="748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45881" y="-2781548"/>
            <a:ext cx="8503851" cy="7482477"/>
          </a:xfrm>
          <a:custGeom>
            <a:avLst/>
            <a:gdLst/>
            <a:ahLst/>
            <a:cxnLst/>
            <a:rect r="r" b="b" t="t" l="l"/>
            <a:pathLst>
              <a:path h="7482477" w="8503851">
                <a:moveTo>
                  <a:pt x="0" y="0"/>
                </a:moveTo>
                <a:lnTo>
                  <a:pt x="8503851" y="0"/>
                </a:lnTo>
                <a:lnTo>
                  <a:pt x="8503851" y="7482477"/>
                </a:lnTo>
                <a:lnTo>
                  <a:pt x="0" y="748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5355">
            <a:off x="16359579" y="255508"/>
            <a:ext cx="2126576" cy="2493852"/>
          </a:xfrm>
          <a:custGeom>
            <a:avLst/>
            <a:gdLst/>
            <a:ahLst/>
            <a:cxnLst/>
            <a:rect r="r" b="b" t="t" l="l"/>
            <a:pathLst>
              <a:path h="2493852" w="2126576">
                <a:moveTo>
                  <a:pt x="0" y="0"/>
                </a:moveTo>
                <a:lnTo>
                  <a:pt x="2126576" y="0"/>
                </a:lnTo>
                <a:lnTo>
                  <a:pt x="2126576" y="2493852"/>
                </a:lnTo>
                <a:lnTo>
                  <a:pt x="0" y="249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17219" y="1028700"/>
            <a:ext cx="2929465" cy="1419894"/>
          </a:xfrm>
          <a:custGeom>
            <a:avLst/>
            <a:gdLst/>
            <a:ahLst/>
            <a:cxnLst/>
            <a:rect r="r" b="b" t="t" l="l"/>
            <a:pathLst>
              <a:path h="1419894" w="2929465">
                <a:moveTo>
                  <a:pt x="0" y="0"/>
                </a:moveTo>
                <a:lnTo>
                  <a:pt x="2929465" y="0"/>
                </a:lnTo>
                <a:lnTo>
                  <a:pt x="2929465" y="1419894"/>
                </a:lnTo>
                <a:lnTo>
                  <a:pt x="0" y="1419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46749" y="3789877"/>
            <a:ext cx="1451058" cy="1822104"/>
          </a:xfrm>
          <a:custGeom>
            <a:avLst/>
            <a:gdLst/>
            <a:ahLst/>
            <a:cxnLst/>
            <a:rect r="r" b="b" t="t" l="l"/>
            <a:pathLst>
              <a:path h="1822104" w="1451058">
                <a:moveTo>
                  <a:pt x="0" y="0"/>
                </a:moveTo>
                <a:lnTo>
                  <a:pt x="1451057" y="0"/>
                </a:lnTo>
                <a:lnTo>
                  <a:pt x="1451057" y="1822104"/>
                </a:lnTo>
                <a:lnTo>
                  <a:pt x="0" y="18221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04863" y="2448594"/>
            <a:ext cx="9284661" cy="3710999"/>
          </a:xfrm>
          <a:custGeom>
            <a:avLst/>
            <a:gdLst/>
            <a:ahLst/>
            <a:cxnLst/>
            <a:rect r="r" b="b" t="t" l="l"/>
            <a:pathLst>
              <a:path h="3710999" w="9284661">
                <a:moveTo>
                  <a:pt x="0" y="0"/>
                </a:moveTo>
                <a:lnTo>
                  <a:pt x="9284661" y="0"/>
                </a:lnTo>
                <a:lnTo>
                  <a:pt x="9284661" y="3710998"/>
                </a:lnTo>
                <a:lnTo>
                  <a:pt x="0" y="3710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8609" y="6656383"/>
            <a:ext cx="17650781" cy="2856445"/>
          </a:xfrm>
          <a:custGeom>
            <a:avLst/>
            <a:gdLst/>
            <a:ahLst/>
            <a:cxnLst/>
            <a:rect r="r" b="b" t="t" l="l"/>
            <a:pathLst>
              <a:path h="2856445" w="17650781">
                <a:moveTo>
                  <a:pt x="0" y="0"/>
                </a:moveTo>
                <a:lnTo>
                  <a:pt x="17650782" y="0"/>
                </a:lnTo>
                <a:lnTo>
                  <a:pt x="17650782" y="2856446"/>
                </a:lnTo>
                <a:lnTo>
                  <a:pt x="0" y="28564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27" t="0" r="-62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8609" y="634306"/>
            <a:ext cx="16509572" cy="1101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3146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Get all records from Los Angeles where Segment is 'Consumer' and Category is 'Technology'.</a:t>
            </a:r>
          </a:p>
          <a:p>
            <a:pPr algn="ctr">
              <a:lnSpc>
                <a:spcPts val="440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79570" y="4834279"/>
            <a:ext cx="8503851" cy="7482477"/>
          </a:xfrm>
          <a:custGeom>
            <a:avLst/>
            <a:gdLst/>
            <a:ahLst/>
            <a:cxnLst/>
            <a:rect r="r" b="b" t="t" l="l"/>
            <a:pathLst>
              <a:path h="7482477" w="8503851">
                <a:moveTo>
                  <a:pt x="0" y="0"/>
                </a:moveTo>
                <a:lnTo>
                  <a:pt x="8503851" y="0"/>
                </a:lnTo>
                <a:lnTo>
                  <a:pt x="8503851" y="7482477"/>
                </a:lnTo>
                <a:lnTo>
                  <a:pt x="0" y="748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45881" y="-2781548"/>
            <a:ext cx="8503851" cy="7482477"/>
          </a:xfrm>
          <a:custGeom>
            <a:avLst/>
            <a:gdLst/>
            <a:ahLst/>
            <a:cxnLst/>
            <a:rect r="r" b="b" t="t" l="l"/>
            <a:pathLst>
              <a:path h="7482477" w="8503851">
                <a:moveTo>
                  <a:pt x="0" y="0"/>
                </a:moveTo>
                <a:lnTo>
                  <a:pt x="8503851" y="0"/>
                </a:lnTo>
                <a:lnTo>
                  <a:pt x="8503851" y="7482477"/>
                </a:lnTo>
                <a:lnTo>
                  <a:pt x="0" y="748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5355">
            <a:off x="16359579" y="255508"/>
            <a:ext cx="2126576" cy="2493852"/>
          </a:xfrm>
          <a:custGeom>
            <a:avLst/>
            <a:gdLst/>
            <a:ahLst/>
            <a:cxnLst/>
            <a:rect r="r" b="b" t="t" l="l"/>
            <a:pathLst>
              <a:path h="2493852" w="2126576">
                <a:moveTo>
                  <a:pt x="0" y="0"/>
                </a:moveTo>
                <a:lnTo>
                  <a:pt x="2126576" y="0"/>
                </a:lnTo>
                <a:lnTo>
                  <a:pt x="2126576" y="2493852"/>
                </a:lnTo>
                <a:lnTo>
                  <a:pt x="0" y="249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17219" y="1028700"/>
            <a:ext cx="2929465" cy="1419894"/>
          </a:xfrm>
          <a:custGeom>
            <a:avLst/>
            <a:gdLst/>
            <a:ahLst/>
            <a:cxnLst/>
            <a:rect r="r" b="b" t="t" l="l"/>
            <a:pathLst>
              <a:path h="1419894" w="2929465">
                <a:moveTo>
                  <a:pt x="0" y="0"/>
                </a:moveTo>
                <a:lnTo>
                  <a:pt x="2929465" y="0"/>
                </a:lnTo>
                <a:lnTo>
                  <a:pt x="2929465" y="1419894"/>
                </a:lnTo>
                <a:lnTo>
                  <a:pt x="0" y="1419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2355" y="2687507"/>
            <a:ext cx="14074934" cy="2924475"/>
          </a:xfrm>
          <a:custGeom>
            <a:avLst/>
            <a:gdLst/>
            <a:ahLst/>
            <a:cxnLst/>
            <a:rect r="r" b="b" t="t" l="l"/>
            <a:pathLst>
              <a:path h="2924475" w="14074934">
                <a:moveTo>
                  <a:pt x="0" y="0"/>
                </a:moveTo>
                <a:lnTo>
                  <a:pt x="14074935" y="0"/>
                </a:lnTo>
                <a:lnTo>
                  <a:pt x="14074935" y="2924474"/>
                </a:lnTo>
                <a:lnTo>
                  <a:pt x="0" y="2924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8872" y="6118187"/>
            <a:ext cx="16693405" cy="2138800"/>
          </a:xfrm>
          <a:custGeom>
            <a:avLst/>
            <a:gdLst/>
            <a:ahLst/>
            <a:cxnLst/>
            <a:rect r="r" b="b" t="t" l="l"/>
            <a:pathLst>
              <a:path h="2138800" w="16693405">
                <a:moveTo>
                  <a:pt x="0" y="0"/>
                </a:moveTo>
                <a:lnTo>
                  <a:pt x="16693405" y="0"/>
                </a:lnTo>
                <a:lnTo>
                  <a:pt x="16693405" y="2138801"/>
                </a:lnTo>
                <a:lnTo>
                  <a:pt x="0" y="2138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8609" y="634306"/>
            <a:ext cx="16331055" cy="2206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4"/>
              </a:lnSpc>
            </a:pPr>
            <a:r>
              <a:rPr lang="en-US" sz="3146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Find all entries from ‘United States’ excluding cities ‘Los Angeles’, ‘San Francisco’.</a:t>
            </a:r>
          </a:p>
          <a:p>
            <a:pPr algn="ctr">
              <a:lnSpc>
                <a:spcPts val="4404"/>
              </a:lnSpc>
            </a:pPr>
          </a:p>
          <a:p>
            <a:pPr algn="ctr">
              <a:lnSpc>
                <a:spcPts val="4404"/>
              </a:lnSpc>
            </a:pPr>
          </a:p>
          <a:p>
            <a:pPr algn="ctr">
              <a:lnSpc>
                <a:spcPts val="440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66499" y="3523578"/>
            <a:ext cx="5221501" cy="4604414"/>
          </a:xfrm>
          <a:custGeom>
            <a:avLst/>
            <a:gdLst/>
            <a:ahLst/>
            <a:cxnLst/>
            <a:rect r="r" b="b" t="t" l="l"/>
            <a:pathLst>
              <a:path h="4604414" w="5221501">
                <a:moveTo>
                  <a:pt x="0" y="0"/>
                </a:moveTo>
                <a:lnTo>
                  <a:pt x="5221501" y="0"/>
                </a:lnTo>
                <a:lnTo>
                  <a:pt x="5221501" y="4604414"/>
                </a:lnTo>
                <a:lnTo>
                  <a:pt x="0" y="460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018563"/>
            <a:ext cx="14767216" cy="12993566"/>
          </a:xfrm>
          <a:custGeom>
            <a:avLst/>
            <a:gdLst/>
            <a:ahLst/>
            <a:cxnLst/>
            <a:rect r="r" b="b" t="t" l="l"/>
            <a:pathLst>
              <a:path h="12993566" w="14767216">
                <a:moveTo>
                  <a:pt x="0" y="0"/>
                </a:moveTo>
                <a:lnTo>
                  <a:pt x="14767216" y="0"/>
                </a:lnTo>
                <a:lnTo>
                  <a:pt x="14767216" y="12993566"/>
                </a:lnTo>
                <a:lnTo>
                  <a:pt x="0" y="12993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54850" y="6818875"/>
            <a:ext cx="4704450" cy="2280218"/>
          </a:xfrm>
          <a:custGeom>
            <a:avLst/>
            <a:gdLst/>
            <a:ahLst/>
            <a:cxnLst/>
            <a:rect r="r" b="b" t="t" l="l"/>
            <a:pathLst>
              <a:path h="2280218" w="4704450">
                <a:moveTo>
                  <a:pt x="0" y="0"/>
                </a:moveTo>
                <a:lnTo>
                  <a:pt x="4704450" y="0"/>
                </a:lnTo>
                <a:lnTo>
                  <a:pt x="4704450" y="2280218"/>
                </a:lnTo>
                <a:lnTo>
                  <a:pt x="0" y="2280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09984">
            <a:off x="14290854" y="-1353283"/>
            <a:ext cx="3135059" cy="3062190"/>
          </a:xfrm>
          <a:custGeom>
            <a:avLst/>
            <a:gdLst/>
            <a:ahLst/>
            <a:cxnLst/>
            <a:rect r="r" b="b" t="t" l="l"/>
            <a:pathLst>
              <a:path h="3062190" w="3135059">
                <a:moveTo>
                  <a:pt x="0" y="0"/>
                </a:moveTo>
                <a:lnTo>
                  <a:pt x="3135058" y="0"/>
                </a:lnTo>
                <a:lnTo>
                  <a:pt x="3135058" y="3062190"/>
                </a:lnTo>
                <a:lnTo>
                  <a:pt x="0" y="30621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009984">
            <a:off x="-2017828" y="7086282"/>
            <a:ext cx="3566575" cy="3483676"/>
          </a:xfrm>
          <a:custGeom>
            <a:avLst/>
            <a:gdLst/>
            <a:ahLst/>
            <a:cxnLst/>
            <a:rect r="r" b="b" t="t" l="l"/>
            <a:pathLst>
              <a:path h="3483676" w="3566575">
                <a:moveTo>
                  <a:pt x="0" y="0"/>
                </a:moveTo>
                <a:lnTo>
                  <a:pt x="3566575" y="0"/>
                </a:lnTo>
                <a:lnTo>
                  <a:pt x="3566575" y="3483676"/>
                </a:lnTo>
                <a:lnTo>
                  <a:pt x="0" y="34836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14809" y="1763272"/>
            <a:ext cx="6340042" cy="5996451"/>
          </a:xfrm>
          <a:custGeom>
            <a:avLst/>
            <a:gdLst/>
            <a:ahLst/>
            <a:cxnLst/>
            <a:rect r="r" b="b" t="t" l="l"/>
            <a:pathLst>
              <a:path h="5996451" w="6340042">
                <a:moveTo>
                  <a:pt x="0" y="0"/>
                </a:moveTo>
                <a:lnTo>
                  <a:pt x="6340041" y="0"/>
                </a:lnTo>
                <a:lnTo>
                  <a:pt x="6340041" y="5996451"/>
                </a:lnTo>
                <a:lnTo>
                  <a:pt x="0" y="5996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80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1825" y="8058900"/>
            <a:ext cx="5287647" cy="2080386"/>
          </a:xfrm>
          <a:custGeom>
            <a:avLst/>
            <a:gdLst/>
            <a:ahLst/>
            <a:cxnLst/>
            <a:rect r="r" b="b" t="t" l="l"/>
            <a:pathLst>
              <a:path h="2080386" w="5287647">
                <a:moveTo>
                  <a:pt x="0" y="0"/>
                </a:moveTo>
                <a:lnTo>
                  <a:pt x="5287647" y="0"/>
                </a:lnTo>
                <a:lnTo>
                  <a:pt x="5287647" y="2080386"/>
                </a:lnTo>
                <a:lnTo>
                  <a:pt x="0" y="20803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5350" y="101612"/>
            <a:ext cx="12983197" cy="117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</a:pPr>
            <a:r>
              <a:rPr lang="en-US" sz="3372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Display the total profit for each segment in the “Technology” category where the profit exceeds 5000.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AD4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-4020062" y="592809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2831" y="1288146"/>
            <a:ext cx="1999013" cy="6828927"/>
          </a:xfrm>
          <a:custGeom>
            <a:avLst/>
            <a:gdLst/>
            <a:ahLst/>
            <a:cxnLst/>
            <a:rect r="r" b="b" t="t" l="l"/>
            <a:pathLst>
              <a:path h="6828927" w="1999013">
                <a:moveTo>
                  <a:pt x="0" y="0"/>
                </a:moveTo>
                <a:lnTo>
                  <a:pt x="1999013" y="0"/>
                </a:lnTo>
                <a:lnTo>
                  <a:pt x="1999013" y="6828926"/>
                </a:lnTo>
                <a:lnTo>
                  <a:pt x="0" y="682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82338" y="4702609"/>
            <a:ext cx="3256831" cy="4296245"/>
          </a:xfrm>
          <a:custGeom>
            <a:avLst/>
            <a:gdLst/>
            <a:ahLst/>
            <a:cxnLst/>
            <a:rect r="r" b="b" t="t" l="l"/>
            <a:pathLst>
              <a:path h="4296245" w="3256831">
                <a:moveTo>
                  <a:pt x="0" y="0"/>
                </a:moveTo>
                <a:lnTo>
                  <a:pt x="3256831" y="0"/>
                </a:lnTo>
                <a:lnTo>
                  <a:pt x="3256831" y="4296245"/>
                </a:lnTo>
                <a:lnTo>
                  <a:pt x="0" y="4296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79918">
            <a:off x="5986257" y="71214"/>
            <a:ext cx="11005041" cy="9683256"/>
          </a:xfrm>
          <a:custGeom>
            <a:avLst/>
            <a:gdLst/>
            <a:ahLst/>
            <a:cxnLst/>
            <a:rect r="r" b="b" t="t" l="l"/>
            <a:pathLst>
              <a:path h="9683256" w="11005041">
                <a:moveTo>
                  <a:pt x="0" y="0"/>
                </a:moveTo>
                <a:lnTo>
                  <a:pt x="11005041" y="0"/>
                </a:lnTo>
                <a:lnTo>
                  <a:pt x="11005041" y="9683256"/>
                </a:lnTo>
                <a:lnTo>
                  <a:pt x="0" y="9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56666" y="-1117653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753013" y="7382186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39065" y="1461059"/>
            <a:ext cx="7460379" cy="6194375"/>
          </a:xfrm>
          <a:custGeom>
            <a:avLst/>
            <a:gdLst/>
            <a:ahLst/>
            <a:cxnLst/>
            <a:rect r="r" b="b" t="t" l="l"/>
            <a:pathLst>
              <a:path h="6194375" w="7460379">
                <a:moveTo>
                  <a:pt x="0" y="0"/>
                </a:moveTo>
                <a:lnTo>
                  <a:pt x="7460380" y="0"/>
                </a:lnTo>
                <a:lnTo>
                  <a:pt x="7460380" y="6194375"/>
                </a:lnTo>
                <a:lnTo>
                  <a:pt x="0" y="61943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14375" y="7655434"/>
            <a:ext cx="7743981" cy="2358318"/>
          </a:xfrm>
          <a:custGeom>
            <a:avLst/>
            <a:gdLst/>
            <a:ahLst/>
            <a:cxnLst/>
            <a:rect r="r" b="b" t="t" l="l"/>
            <a:pathLst>
              <a:path h="2358318" w="7743981">
                <a:moveTo>
                  <a:pt x="0" y="0"/>
                </a:moveTo>
                <a:lnTo>
                  <a:pt x="7743981" y="0"/>
                </a:lnTo>
                <a:lnTo>
                  <a:pt x="7743981" y="2358318"/>
                </a:lnTo>
                <a:lnTo>
                  <a:pt x="0" y="235831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14885"/>
            <a:ext cx="14971350" cy="1073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0"/>
              </a:lnSpc>
            </a:pPr>
            <a:r>
              <a:rPr lang="en-US" sz="3835">
                <a:solidFill>
                  <a:srgbClr val="F3381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Display the total sales and average profit for each category where the quantity sold is greater than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3653" y="4159095"/>
            <a:ext cx="4595344" cy="6886756"/>
          </a:xfrm>
          <a:custGeom>
            <a:avLst/>
            <a:gdLst/>
            <a:ahLst/>
            <a:cxnLst/>
            <a:rect r="r" b="b" t="t" l="l"/>
            <a:pathLst>
              <a:path h="6886756" w="4595344">
                <a:moveTo>
                  <a:pt x="0" y="0"/>
                </a:moveTo>
                <a:lnTo>
                  <a:pt x="4595344" y="0"/>
                </a:lnTo>
                <a:lnTo>
                  <a:pt x="4595344" y="6886755"/>
                </a:lnTo>
                <a:lnTo>
                  <a:pt x="0" y="68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20438" y="1663632"/>
            <a:ext cx="7625761" cy="5308450"/>
          </a:xfrm>
          <a:custGeom>
            <a:avLst/>
            <a:gdLst/>
            <a:ahLst/>
            <a:cxnLst/>
            <a:rect r="r" b="b" t="t" l="l"/>
            <a:pathLst>
              <a:path h="5308450" w="7625761">
                <a:moveTo>
                  <a:pt x="0" y="0"/>
                </a:moveTo>
                <a:lnTo>
                  <a:pt x="7625761" y="0"/>
                </a:lnTo>
                <a:lnTo>
                  <a:pt x="7625761" y="5308450"/>
                </a:lnTo>
                <a:lnTo>
                  <a:pt x="0" y="5308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15201" y="7396061"/>
            <a:ext cx="7327465" cy="1674758"/>
          </a:xfrm>
          <a:custGeom>
            <a:avLst/>
            <a:gdLst/>
            <a:ahLst/>
            <a:cxnLst/>
            <a:rect r="r" b="b" t="t" l="l"/>
            <a:pathLst>
              <a:path h="1674758" w="7327465">
                <a:moveTo>
                  <a:pt x="0" y="0"/>
                </a:moveTo>
                <a:lnTo>
                  <a:pt x="7327465" y="0"/>
                </a:lnTo>
                <a:lnTo>
                  <a:pt x="7327465" y="1674758"/>
                </a:lnTo>
                <a:lnTo>
                  <a:pt x="0" y="1674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26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4663" y="253339"/>
            <a:ext cx="13557311" cy="114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4"/>
              </a:lnSpc>
            </a:pPr>
            <a:r>
              <a:rPr lang="en-US" sz="3274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List the states from the ‘South’ region where the total discount exceeds 100 and the average sales is below 250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38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3653" y="4159095"/>
            <a:ext cx="4595344" cy="6886756"/>
          </a:xfrm>
          <a:custGeom>
            <a:avLst/>
            <a:gdLst/>
            <a:ahLst/>
            <a:cxnLst/>
            <a:rect r="r" b="b" t="t" l="l"/>
            <a:pathLst>
              <a:path h="6886756" w="4595344">
                <a:moveTo>
                  <a:pt x="0" y="0"/>
                </a:moveTo>
                <a:lnTo>
                  <a:pt x="4595344" y="0"/>
                </a:lnTo>
                <a:lnTo>
                  <a:pt x="4595344" y="6886755"/>
                </a:lnTo>
                <a:lnTo>
                  <a:pt x="0" y="6886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60683" y="1028700"/>
            <a:ext cx="6972777" cy="7138795"/>
          </a:xfrm>
          <a:custGeom>
            <a:avLst/>
            <a:gdLst/>
            <a:ahLst/>
            <a:cxnLst/>
            <a:rect r="r" b="b" t="t" l="l"/>
            <a:pathLst>
              <a:path h="7138795" w="6972777">
                <a:moveTo>
                  <a:pt x="0" y="0"/>
                </a:moveTo>
                <a:lnTo>
                  <a:pt x="6972777" y="0"/>
                </a:lnTo>
                <a:lnTo>
                  <a:pt x="6972777" y="7138795"/>
                </a:lnTo>
                <a:lnTo>
                  <a:pt x="0" y="7138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19729" y="7671982"/>
            <a:ext cx="6221349" cy="2615018"/>
          </a:xfrm>
          <a:custGeom>
            <a:avLst/>
            <a:gdLst/>
            <a:ahLst/>
            <a:cxnLst/>
            <a:rect r="r" b="b" t="t" l="l"/>
            <a:pathLst>
              <a:path h="2615018" w="6221349">
                <a:moveTo>
                  <a:pt x="0" y="0"/>
                </a:moveTo>
                <a:lnTo>
                  <a:pt x="6221349" y="0"/>
                </a:lnTo>
                <a:lnTo>
                  <a:pt x="6221349" y="2615018"/>
                </a:lnTo>
                <a:lnTo>
                  <a:pt x="0" y="2615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4663" y="253339"/>
            <a:ext cx="13557311" cy="1147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4"/>
              </a:lnSpc>
            </a:pPr>
            <a:r>
              <a:rPr lang="en-US" sz="3274">
                <a:solidFill>
                  <a:srgbClr val="E8C500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List the top 3 postal codes by total profit in the 'East' region.</a:t>
            </a:r>
          </a:p>
          <a:p>
            <a:pPr algn="ctr">
              <a:lnSpc>
                <a:spcPts val="458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DAGm84YFIRg</dc:identifier>
  <dcterms:modified xsi:type="dcterms:W3CDTF">2011-08-01T06:04:30Z</dcterms:modified>
  <cp:revision>1</cp:revision>
  <dc:title>Red Colorful Illustrative Eco-Friendly Grocery Store Presentation</dc:title>
</cp:coreProperties>
</file>